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42811700" cy="24523700"/>
  <p:notesSz cx="24523700" cy="42811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8" d="100"/>
          <a:sy n="38" d="100"/>
        </p:scale>
        <p:origin x="32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84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7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37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08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26496" y="1274727"/>
            <a:ext cx="23366117" cy="4678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25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Ege CargoWings</a:t>
            </a:r>
            <a:endParaRPr lang="en-US" sz="225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4212" y="1407697"/>
            <a:ext cx="25589123" cy="3841805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05486" y="0"/>
            <a:ext cx="2552002" cy="2552021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9339" y="977920"/>
            <a:ext cx="5880170" cy="589292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1923197" y="22644569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1</a:t>
            </a:r>
            <a:endParaRPr lang="en-US" sz="9600" dirty="0"/>
          </a:p>
        </p:txBody>
      </p:sp>
      <p:sp>
        <p:nvSpPr>
          <p:cNvPr id="8" name="Text 2"/>
          <p:cNvSpPr/>
          <p:nvPr/>
        </p:nvSpPr>
        <p:spPr>
          <a:xfrm>
            <a:off x="18918991" y="19723509"/>
            <a:ext cx="4567821" cy="1545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800" dirty="0">
                <a:solidFill>
                  <a:srgbClr val="FD013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Disclaimer</a:t>
            </a:r>
            <a:endParaRPr lang="en-US" sz="6800" dirty="0"/>
          </a:p>
        </p:txBody>
      </p:sp>
      <p:pic>
        <p:nvPicPr>
          <p:cNvPr id="9" name="Image 4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300" y="19736209"/>
            <a:ext cx="25870207" cy="388628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504868" y="21069736"/>
            <a:ext cx="25777073" cy="280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This project is still in progress and certain parts </a:t>
            </a:r>
            <a:endParaRPr lang="en-US" sz="6800" dirty="0"/>
          </a:p>
          <a:p>
            <a:pPr marL="0" indent="0" algn="ctr">
              <a:buNone/>
            </a:pPr>
            <a:r>
              <a:rPr lang="en-US" sz="6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of it may undergo changes during the development process.</a:t>
            </a:r>
            <a:endParaRPr lang="en-US" sz="6800" dirty="0"/>
          </a:p>
        </p:txBody>
      </p:sp>
      <p:pic>
        <p:nvPicPr>
          <p:cNvPr id="11" name="Image 5" descr=" 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4393" y="10291889"/>
            <a:ext cx="31475392" cy="47102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1091" y="4013283"/>
            <a:ext cx="33659633" cy="18229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The objective of this graduation project is to design and implement an </a:t>
            </a:r>
            <a:r>
              <a:rPr lang="en-US" sz="8800" dirty="0">
                <a:solidFill>
                  <a:srgbClr val="5AE4A7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indoor</a:t>
            </a: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cargo delivery system using a </a:t>
            </a:r>
            <a:r>
              <a:rPr lang="en-US" sz="8800" dirty="0">
                <a:solidFill>
                  <a:srgbClr val="911EC7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swarm</a:t>
            </a: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of </a:t>
            </a:r>
            <a:r>
              <a:rPr lang="en-US" sz="8800" dirty="0">
                <a:solidFill>
                  <a:srgbClr val="FF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drones</a:t>
            </a: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.</a:t>
            </a:r>
            <a:endParaRPr lang="en-US" sz="8800" dirty="0"/>
          </a:p>
          <a:p>
            <a:pPr marL="0" indent="0" algn="ctr">
              <a:buNone/>
            </a:pP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</a:t>
            </a:r>
            <a:endParaRPr lang="en-US" sz="8800" dirty="0"/>
          </a:p>
          <a:p>
            <a:pPr marL="0" indent="0" algn="ctr">
              <a:buNone/>
            </a:pP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This system will leverage </a:t>
            </a:r>
            <a:r>
              <a:rPr lang="en-US" sz="8800" dirty="0">
                <a:solidFill>
                  <a:srgbClr val="02D7F2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machine learning</a:t>
            </a: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algorithms to optimize task allocation among the drones while taking into account non-ideal communication factors that are commonly encountered in indoor environments.</a:t>
            </a:r>
            <a:endParaRPr lang="en-US" sz="8800" dirty="0"/>
          </a:p>
          <a:p>
            <a:pPr marL="0" indent="0" algn="ctr">
              <a:buNone/>
            </a:pP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</a:t>
            </a:r>
            <a:endParaRPr lang="en-US" sz="8800" dirty="0"/>
          </a:p>
          <a:p>
            <a:pPr marL="0" indent="0" algn="ctr">
              <a:buNone/>
            </a:pP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Moreover, we will incorporate </a:t>
            </a:r>
            <a:r>
              <a:rPr lang="en-US" sz="8800" dirty="0">
                <a:solidFill>
                  <a:srgbClr val="FFCA1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computer vision</a:t>
            </a:r>
            <a:r>
              <a:rPr lang="en-US" sz="88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capabilities to handle critical tasks such as obstacle avoidance and emergency situation detection.</a:t>
            </a:r>
            <a:endParaRPr lang="en-US" sz="8800" dirty="0"/>
          </a:p>
        </p:txBody>
      </p:sp>
      <p:sp>
        <p:nvSpPr>
          <p:cNvPr id="4" name="Text 1"/>
          <p:cNvSpPr/>
          <p:nvPr/>
        </p:nvSpPr>
        <p:spPr>
          <a:xfrm>
            <a:off x="19022283" y="1168424"/>
            <a:ext cx="6223074" cy="218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Objective</a:t>
            </a:r>
            <a:endParaRPr lang="en-US" sz="9600" dirty="0"/>
          </a:p>
        </p:txBody>
      </p:sp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61325" y="2806758"/>
            <a:ext cx="6560930" cy="571512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014" y="431809"/>
            <a:ext cx="3581442" cy="35814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-3937047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1</a:t>
            </a:r>
            <a:endParaRPr lang="en-US" sz="9600" dirty="0"/>
          </a:p>
        </p:txBody>
      </p:sp>
      <p:sp>
        <p:nvSpPr>
          <p:cNvPr id="8" name="Text 3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2</a:t>
            </a:r>
            <a:endParaRPr lang="en-US" sz="9600" dirty="0"/>
          </a:p>
        </p:txBody>
      </p:sp>
      <p:sp>
        <p:nvSpPr>
          <p:cNvPr id="9" name="Text 4"/>
          <p:cNvSpPr/>
          <p:nvPr/>
        </p:nvSpPr>
        <p:spPr>
          <a:xfrm>
            <a:off x="85129110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3</a:t>
            </a:r>
            <a:endParaRPr lang="en-US"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3</a:t>
            </a:r>
            <a:endParaRPr lang="en-US" sz="96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14" y="431809"/>
            <a:ext cx="3581442" cy="3581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89602" y="431809"/>
            <a:ext cx="19075626" cy="218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System Architecture (Hardware)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11250" y="2070143"/>
            <a:ext cx="18224716" cy="571512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2964" y="4013283"/>
            <a:ext cx="31966279" cy="191265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08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31517" y="583704"/>
            <a:ext cx="23571480" cy="218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Network Architecture (Wired &amp; Wireless)</a:t>
            </a:r>
            <a:endParaRPr lang="en-US" sz="96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0920" y="2222546"/>
            <a:ext cx="23012673" cy="571512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014" y="431809"/>
            <a:ext cx="3581442" cy="3581474"/>
          </a:xfrm>
          <a:prstGeom prst="rect">
            <a:avLst/>
          </a:prstGeom>
        </p:spPr>
      </p:pic>
      <p:pic>
        <p:nvPicPr>
          <p:cNvPr id="6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70672" y="4013283"/>
            <a:ext cx="31293171" cy="188344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4</a:t>
            </a:r>
            <a:endParaRPr lang="en-US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08376" y="1168424"/>
            <a:ext cx="13830464" cy="218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Required Components</a:t>
            </a:r>
            <a:endParaRPr lang="en-US" sz="96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48077" y="2806758"/>
            <a:ext cx="13538361" cy="571512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014" y="431809"/>
            <a:ext cx="3581442" cy="35814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5</a:t>
            </a:r>
            <a:endParaRPr lang="en-US" sz="9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73BD2-F778-A32C-5082-B9F42C0E0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2255" y="6186157"/>
            <a:ext cx="38786260" cy="123604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31121" y="1168424"/>
            <a:ext cx="6172273" cy="218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Questions </a:t>
            </a:r>
            <a:endParaRPr lang="en-US" sz="96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83523" y="2806758"/>
            <a:ext cx="5867470" cy="571512"/>
          </a:xfrm>
          <a:prstGeom prst="rect">
            <a:avLst/>
          </a:prstGeom>
        </p:spPr>
      </p:pic>
      <p:pic>
        <p:nvPicPr>
          <p:cNvPr id="5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014" y="431809"/>
            <a:ext cx="3581442" cy="35814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6</a:t>
            </a:r>
            <a:endParaRPr lang="en-US" sz="9600" dirty="0"/>
          </a:p>
        </p:txBody>
      </p:sp>
      <p:sp>
        <p:nvSpPr>
          <p:cNvPr id="7" name="Text 2"/>
          <p:cNvSpPr/>
          <p:nvPr/>
        </p:nvSpPr>
        <p:spPr>
          <a:xfrm>
            <a:off x="1143014" y="5651617"/>
            <a:ext cx="39129164" cy="16408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buSzPct val="100000"/>
              <a:buChar char="•"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Why did you choose DJI Tello ?</a:t>
            </a:r>
          </a:p>
          <a:p>
            <a:pPr marL="342900" lvl="1" algn="l">
              <a:buSzPct val="100000"/>
            </a:pPr>
            <a:endParaRPr lang="en-US" sz="9600" dirty="0"/>
          </a:p>
          <a:p>
            <a:pPr marL="685800" lvl="1" indent="-342900" algn="l">
              <a:buSzPct val="100000"/>
              <a:buChar char="•"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Why did you put the Raspberry Pi Zero on top of that drone? </a:t>
            </a:r>
            <a:endParaRPr lang="en-US" sz="9600" dirty="0"/>
          </a:p>
          <a:p>
            <a:pPr marL="0" indent="0" algn="l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     and why did you choose the Orange Pi5 B for the central unit?</a:t>
            </a:r>
          </a:p>
          <a:p>
            <a:pPr marL="0" indent="0" algn="l">
              <a:buNone/>
            </a:pPr>
            <a:endParaRPr lang="en-US" sz="9600" dirty="0"/>
          </a:p>
          <a:p>
            <a:pPr marL="685800" lvl="1" indent="-342900" algn="l">
              <a:buSzPct val="100000"/>
              <a:buChar char="•"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Why not use GPS for position information?</a:t>
            </a:r>
          </a:p>
          <a:p>
            <a:pPr marL="342900" lvl="1" algn="l">
              <a:buSzPct val="100000"/>
            </a:pPr>
            <a:endParaRPr lang="en-US" sz="9600" dirty="0"/>
          </a:p>
          <a:p>
            <a:pPr marL="685800" lvl="1" indent="-342900" algn="l">
              <a:buSzPct val="100000"/>
              <a:buChar char="•"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How do you plan to integrate machine learning algorithms </a:t>
            </a:r>
            <a:endParaRPr lang="en-US" sz="9600" dirty="0"/>
          </a:p>
          <a:p>
            <a:pPr marL="0" indent="0" algn="l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    into the system?</a:t>
            </a:r>
          </a:p>
          <a:p>
            <a:pPr marL="0" indent="0" algn="l">
              <a:buNone/>
            </a:pPr>
            <a:endParaRPr lang="en-US" sz="9600" dirty="0"/>
          </a:p>
          <a:p>
            <a:pPr marL="685800" lvl="1" indent="-342900" algn="l">
              <a:buSzPct val="100000"/>
              <a:buChar char="•"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Why do you have ESP32 optionally in the system design part?</a:t>
            </a:r>
            <a:endParaRPr lang="en-US" sz="9600" dirty="0"/>
          </a:p>
          <a:p>
            <a:pPr marL="0" indent="0" algn="l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</a:t>
            </a:r>
            <a:endParaRPr lang="en-US" sz="9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42812208" cy="245242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06688" y="9703001"/>
            <a:ext cx="23237042" cy="7946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50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Thank You</a:t>
            </a:r>
            <a:endParaRPr lang="en-US" sz="35000" dirty="0"/>
          </a:p>
        </p:txBody>
      </p:sp>
      <p:sp>
        <p:nvSpPr>
          <p:cNvPr id="4" name="Text 1"/>
          <p:cNvSpPr/>
          <p:nvPr/>
        </p:nvSpPr>
        <p:spPr>
          <a:xfrm>
            <a:off x="40627782" y="22238161"/>
            <a:ext cx="1092213" cy="2286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000000">
                    <a:alpha val="100000"/>
                  </a:srgbClr>
                </a:solidFill>
                <a:latin typeface="TeX Gyre Adventor Bold" pitchFamily="34" charset="0"/>
                <a:ea typeface="TeX Gyre Adventor Bold" pitchFamily="34" charset="-122"/>
                <a:cs typeface="TeX Gyre Adventor Bold" pitchFamily="34" charset="-120"/>
              </a:rPr>
              <a:t>7</a:t>
            </a:r>
            <a:endParaRPr lang="en-US" sz="9600" dirty="0"/>
          </a:p>
        </p:txBody>
      </p:sp>
      <p:pic>
        <p:nvPicPr>
          <p:cNvPr id="8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0234" y="571512"/>
            <a:ext cx="5880170" cy="5892922"/>
          </a:xfrm>
          <a:prstGeom prst="rect">
            <a:avLst/>
          </a:prstGeom>
        </p:spPr>
      </p:pic>
      <p:pic>
        <p:nvPicPr>
          <p:cNvPr id="9" name="Image 1" descr=" ">
            <a:extLst>
              <a:ext uri="{FF2B5EF4-FFF2-40B4-BE49-F238E27FC236}">
                <a16:creationId xmlns:a16="http://schemas.microsoft.com/office/drawing/2014/main" id="{BEA1F361-2F23-931D-8195-2F08D68A9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4212" y="1334089"/>
            <a:ext cx="25589123" cy="3841805"/>
          </a:xfrm>
          <a:prstGeom prst="rect">
            <a:avLst/>
          </a:prstGeom>
        </p:spPr>
      </p:pic>
      <p:pic>
        <p:nvPicPr>
          <p:cNvPr id="10" name="Image 2" descr=" ">
            <a:extLst>
              <a:ext uri="{FF2B5EF4-FFF2-40B4-BE49-F238E27FC236}">
                <a16:creationId xmlns:a16="http://schemas.microsoft.com/office/drawing/2014/main" id="{DADDB456-B3F5-39DB-6192-58885233C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05486" y="0"/>
            <a:ext cx="2552002" cy="2552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030AF0-FA8C-4F1A-5267-B04F6842C338}"/>
              </a:ext>
            </a:extLst>
          </p:cNvPr>
          <p:cNvSpPr txBox="1"/>
          <p:nvPr/>
        </p:nvSpPr>
        <p:spPr>
          <a:xfrm>
            <a:off x="11065965" y="1417230"/>
            <a:ext cx="2467737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2500" dirty="0" err="1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Ege</a:t>
            </a:r>
            <a:r>
              <a:rPr lang="en-US" sz="22500" dirty="0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 </a:t>
            </a:r>
            <a:r>
              <a:rPr lang="en-US" sz="22500" dirty="0" err="1">
                <a:solidFill>
                  <a:srgbClr val="000000">
                    <a:alpha val="100000"/>
                  </a:srgbClr>
                </a:solidFill>
                <a:latin typeface="TeX Gyre Adventor Regular" pitchFamily="34" charset="0"/>
                <a:ea typeface="TeX Gyre Adventor Regular" pitchFamily="34" charset="-122"/>
                <a:cs typeface="TeX Gyre Adventor Regular" pitchFamily="34" charset="-120"/>
              </a:rPr>
              <a:t>CargoWings</a:t>
            </a:r>
            <a:endParaRPr lang="en-US" sz="2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204</Words>
  <Application>Microsoft Macintosh PowerPoint</Application>
  <PresentationFormat>Custom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TeX Gyre Adventor Bold</vt:lpstr>
      <vt:lpstr>TeX Gyre Adventor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Erhan Namlı</cp:lastModifiedBy>
  <cp:revision>4</cp:revision>
  <dcterms:created xsi:type="dcterms:W3CDTF">2023-10-04T11:34:40Z</dcterms:created>
  <dcterms:modified xsi:type="dcterms:W3CDTF">2023-10-04T11:54:40Z</dcterms:modified>
</cp:coreProperties>
</file>